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1" r:id="rId4"/>
    <p:sldId id="262" r:id="rId5"/>
  </p:sldIdLst>
  <p:sldSz cx="6858000" cy="9144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">
          <p15:clr>
            <a:srgbClr val="A4A3A4"/>
          </p15:clr>
        </p15:guide>
        <p15:guide id="2" orient="horz" pos="5556">
          <p15:clr>
            <a:srgbClr val="A4A3A4"/>
          </p15:clr>
        </p15:guide>
        <p15:guide id="3" pos="4201">
          <p15:clr>
            <a:srgbClr val="A4A3A4"/>
          </p15:clr>
        </p15:guide>
        <p15:guide id="4" pos="346">
          <p15:clr>
            <a:srgbClr val="A4A3A4"/>
          </p15:clr>
        </p15:guide>
        <p15:guide id="5" pos="4110">
          <p15:clr>
            <a:srgbClr val="A4A3A4"/>
          </p15:clr>
        </p15:guide>
        <p15:guide id="6" orient="horz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0" autoAdjust="0"/>
    <p:restoredTop sz="96238" autoAdjust="0"/>
  </p:normalViewPr>
  <p:slideViewPr>
    <p:cSldViewPr showGuides="1">
      <p:cViewPr varScale="1">
        <p:scale>
          <a:sx n="89" d="100"/>
          <a:sy n="89" d="100"/>
        </p:scale>
        <p:origin x="2606" y="82"/>
      </p:cViewPr>
      <p:guideLst>
        <p:guide orient="horz" pos="113"/>
        <p:guide orient="horz" pos="5556"/>
        <p:guide pos="4201"/>
        <p:guide pos="346"/>
        <p:guide pos="4110"/>
        <p:guide orient="horz"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1CAEDE-C92C-E756-2647-0A6747926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D5E752-CA3A-7659-F8C3-89B2BAB916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32CC4A-959B-4EB5-CAB4-F18A52F40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1B0CE-D411-497F-A4F1-285A45D848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89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4F7CE9-4182-25AA-8F88-93FEEE498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0D67B4-B838-DF41-C982-2CF250B78F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9E82A6-2780-6D40-4936-7E1D14C48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AE5B6-3814-4238-B274-AC60977FEC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34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152705-714A-CC44-A595-08C21ADFC5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BC7FF3-8ED1-7925-88B0-6865A39EE6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D16AAE-8AE9-DFE0-772C-E8BC896D3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76D71-3369-465A-8941-277BA418EF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329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D77A8F-0B47-8049-27E7-424EA806A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8B2998-DAF7-4384-60BF-B00902ACB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C9A468-D042-912D-4346-9F6B05C05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1D22A-8532-47AC-9BFE-B88CA5C998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09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B986A4-B2B6-109B-5E70-2A71F2265D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A5D552-28AC-799E-3EB9-FA2C97CA63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8E251B-7466-EEDE-5538-4E02A168DC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71B63-563F-495A-90A4-8062FD5A6F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86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1AE080-09A3-28D6-70DA-C30141263B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CDA012-C658-4B47-4B84-7AF0D128FA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130E94-988E-EF31-22A4-3BD79A70A0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89C8-A104-4FA3-9F6A-D6A7666745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182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54B83D-AB50-A226-ECF0-4AAAE70E7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CE7951-3A40-5940-A208-60D38194A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3B76BB-393E-C4CD-8FA5-3CC31FE2E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51444-CF48-41DF-9E6D-1B668C96E0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404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8748712"/>
            <a:ext cx="6172200" cy="227607"/>
          </a:xfrm>
        </p:spPr>
        <p:txBody>
          <a:bodyPr/>
          <a:lstStyle>
            <a:lvl1pPr>
              <a:defRPr sz="1200" b="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DD143C-0011-01C2-6432-27585910C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4F92DF-99B3-9D56-CCD0-2E36FD05E8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944D03-2186-0245-2359-02E9B39E7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089C7-1CD9-4D13-9FBE-BDB3F80749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263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6AFE5A4-C701-8E96-06A1-314E3B734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59D35E-8E33-98D4-F166-C672F2A0C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A7D6F5-7905-3050-60EE-36ED3D879E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C445A-CD6A-4434-858D-830F4FAB2E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631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465B21-81CB-441A-E728-A699E0B25F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4B671-4573-0F99-1E00-E07E9D513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6BC475-277C-E128-978C-19344F41C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8B52F-E7F2-421B-A2FE-87E8692483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08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19FFA8-497E-2595-43C9-60EBB8AF76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9ACB3D-E2F1-6E98-AEBE-DE7C4E0F1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61B043-A97D-F724-9DD5-5AD95C77F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738BC-2FD7-43E9-932F-95823D9143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603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4D061FD-0167-C3EB-9C86-466305882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64EE53-A6FB-C0F5-171E-CB41DA920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8CE90A-E25D-1D80-4219-BC5121F732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31DAD4-C284-304D-FEAF-84BBD5229A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EFCA19-1968-331E-B353-280F6A3244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4C05A7-E056-41A7-88BC-E922BB8D5E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C994D85-9486-B001-4144-147C67EB2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50" y="179388"/>
            <a:ext cx="6120000" cy="8634668"/>
          </a:xfrm>
          <a:prstGeom prst="rect">
            <a:avLst/>
          </a:prstGeom>
        </p:spPr>
      </p:pic>
      <p:sp>
        <p:nvSpPr>
          <p:cNvPr id="2051" name="タイトル 28">
            <a:extLst>
              <a:ext uri="{FF2B5EF4-FFF2-40B4-BE49-F238E27FC236}">
                <a16:creationId xmlns:a16="http://schemas.microsoft.com/office/drawing/2014/main" id="{B000A84F-A0BF-617E-DBBD-D64D26A93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8748713"/>
            <a:ext cx="6172200" cy="227012"/>
          </a:xfrm>
        </p:spPr>
        <p:txBody>
          <a:bodyPr/>
          <a:lstStyle/>
          <a:p>
            <a:r>
              <a:rPr lang="ja-JP" altLang="en-US"/>
              <a:t>事故・災害による死亡率の年次的推移</a:t>
            </a:r>
          </a:p>
        </p:txBody>
      </p:sp>
      <p:grpSp>
        <p:nvGrpSpPr>
          <p:cNvPr id="2052" name="グループ化 3">
            <a:extLst>
              <a:ext uri="{FF2B5EF4-FFF2-40B4-BE49-F238E27FC236}">
                <a16:creationId xmlns:a16="http://schemas.microsoft.com/office/drawing/2014/main" id="{30C89085-8166-3B06-9362-E594684C2B6F}"/>
              </a:ext>
            </a:extLst>
          </p:cNvPr>
          <p:cNvGrpSpPr>
            <a:grpSpLocks/>
          </p:cNvGrpSpPr>
          <p:nvPr/>
        </p:nvGrpSpPr>
        <p:grpSpPr bwMode="auto">
          <a:xfrm>
            <a:off x="1339850" y="614363"/>
            <a:ext cx="3313113" cy="315912"/>
            <a:chOff x="1339850" y="614363"/>
            <a:chExt cx="3313113" cy="315912"/>
          </a:xfrm>
        </p:grpSpPr>
        <p:sp>
          <p:nvSpPr>
            <p:cNvPr id="2053" name="Text Box 802">
              <a:extLst>
                <a:ext uri="{FF2B5EF4-FFF2-40B4-BE49-F238E27FC236}">
                  <a16:creationId xmlns:a16="http://schemas.microsoft.com/office/drawing/2014/main" id="{6F58101E-A19E-3D16-C752-81CC24216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9850" y="725490"/>
              <a:ext cx="326066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自動車</a:t>
              </a:r>
            </a:p>
          </p:txBody>
        </p:sp>
        <p:sp>
          <p:nvSpPr>
            <p:cNvPr id="2054" name="Text Box 803">
              <a:extLst>
                <a:ext uri="{FF2B5EF4-FFF2-40B4-BE49-F238E27FC236}">
                  <a16:creationId xmlns:a16="http://schemas.microsoft.com/office/drawing/2014/main" id="{FCBB2C0F-4257-41A2-7C70-E3FE99049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3039" y="614365"/>
              <a:ext cx="490001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交通災害</a:t>
              </a:r>
            </a:p>
          </p:txBody>
        </p:sp>
        <p:sp>
          <p:nvSpPr>
            <p:cNvPr id="2055" name="Text Box 804">
              <a:extLst>
                <a:ext uri="{FF2B5EF4-FFF2-40B4-BE49-F238E27FC236}">
                  <a16:creationId xmlns:a16="http://schemas.microsoft.com/office/drawing/2014/main" id="{7BC5B2A2-0818-D134-CF08-C32A9F589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5249" y="725490"/>
              <a:ext cx="326066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その他</a:t>
              </a:r>
            </a:p>
          </p:txBody>
        </p:sp>
        <p:sp>
          <p:nvSpPr>
            <p:cNvPr id="2056" name="Text Box 805">
              <a:extLst>
                <a:ext uri="{FF2B5EF4-FFF2-40B4-BE49-F238E27FC236}">
                  <a16:creationId xmlns:a16="http://schemas.microsoft.com/office/drawing/2014/main" id="{3A39CA39-4C9D-B75A-075D-F2B4C1F14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0740" y="614365"/>
              <a:ext cx="490001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労働災害</a:t>
              </a:r>
            </a:p>
          </p:txBody>
        </p:sp>
        <p:sp>
          <p:nvSpPr>
            <p:cNvPr id="2057" name="Text Box 806">
              <a:extLst>
                <a:ext uri="{FF2B5EF4-FFF2-40B4-BE49-F238E27FC236}">
                  <a16:creationId xmlns:a16="http://schemas.microsoft.com/office/drawing/2014/main" id="{4FEEC8D7-60F5-2270-4ECD-56C125C9F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6891" y="725490"/>
              <a:ext cx="326066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家庭</a:t>
              </a:r>
            </a:p>
          </p:txBody>
        </p:sp>
        <p:sp>
          <p:nvSpPr>
            <p:cNvPr id="2058" name="Text Box 807">
              <a:extLst>
                <a:ext uri="{FF2B5EF4-FFF2-40B4-BE49-F238E27FC236}">
                  <a16:creationId xmlns:a16="http://schemas.microsoft.com/office/drawing/2014/main" id="{784354AD-CB15-9E3A-C28F-51A72E2FB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7959" y="614365"/>
              <a:ext cx="490001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建築災害</a:t>
              </a:r>
            </a:p>
          </p:txBody>
        </p:sp>
        <p:sp>
          <p:nvSpPr>
            <p:cNvPr id="2059" name="Text Box 808">
              <a:extLst>
                <a:ext uri="{FF2B5EF4-FFF2-40B4-BE49-F238E27FC236}">
                  <a16:creationId xmlns:a16="http://schemas.microsoft.com/office/drawing/2014/main" id="{4B412F54-8CF0-5A85-405D-696F054DB8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2961" y="725490"/>
              <a:ext cx="326066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その他</a:t>
              </a:r>
            </a:p>
          </p:txBody>
        </p:sp>
        <p:sp>
          <p:nvSpPr>
            <p:cNvPr id="2060" name="Text Box 809">
              <a:extLst>
                <a:ext uri="{FF2B5EF4-FFF2-40B4-BE49-F238E27FC236}">
                  <a16:creationId xmlns:a16="http://schemas.microsoft.com/office/drawing/2014/main" id="{4A8C68FD-1E3B-6268-99F5-EE3B989E5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895" y="614363"/>
              <a:ext cx="816068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その他事故・災害</a:t>
              </a:r>
            </a:p>
          </p:txBody>
        </p:sp>
        <p:sp>
          <p:nvSpPr>
            <p:cNvPr id="2061" name="Line 810">
              <a:extLst>
                <a:ext uri="{FF2B5EF4-FFF2-40B4-BE49-F238E27FC236}">
                  <a16:creationId xmlns:a16="http://schemas.microsoft.com/office/drawing/2014/main" id="{42BF6529-A65C-82E7-369F-DC17E1778E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7067" y="833438"/>
              <a:ext cx="0" cy="968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2062" name="Line 811">
              <a:extLst>
                <a:ext uri="{FF2B5EF4-FFF2-40B4-BE49-F238E27FC236}">
                  <a16:creationId xmlns:a16="http://schemas.microsoft.com/office/drawing/2014/main" id="{0F2E97BF-D68B-1459-9D33-540422C600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2466" y="833438"/>
              <a:ext cx="0" cy="968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2063" name="Line 812">
              <a:extLst>
                <a:ext uri="{FF2B5EF4-FFF2-40B4-BE49-F238E27FC236}">
                  <a16:creationId xmlns:a16="http://schemas.microsoft.com/office/drawing/2014/main" id="{B67C7E14-F97F-B6A5-A8E4-127E2C2AC2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6992" y="833438"/>
              <a:ext cx="0" cy="968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2064" name="Line 813">
              <a:extLst>
                <a:ext uri="{FF2B5EF4-FFF2-40B4-BE49-F238E27FC236}">
                  <a16:creationId xmlns:a16="http://schemas.microsoft.com/office/drawing/2014/main" id="{DCA8021A-A410-0224-A5BA-5D8F4BB065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9014" y="725488"/>
              <a:ext cx="0" cy="20478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2065" name="Line 814">
              <a:extLst>
                <a:ext uri="{FF2B5EF4-FFF2-40B4-BE49-F238E27FC236}">
                  <a16:creationId xmlns:a16="http://schemas.microsoft.com/office/drawing/2014/main" id="{5133823C-4F73-2EBB-115F-EAD2DB80C5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9026" y="833438"/>
              <a:ext cx="0" cy="968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2066" name="Line 815">
              <a:extLst>
                <a:ext uri="{FF2B5EF4-FFF2-40B4-BE49-F238E27FC236}">
                  <a16:creationId xmlns:a16="http://schemas.microsoft.com/office/drawing/2014/main" id="{CB7F3EBD-5788-ED38-3451-A6BE01B5D7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292" y="725486"/>
              <a:ext cx="0" cy="20478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2943059-065A-8ED1-FE35-C4F3168AC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0" y="198000"/>
            <a:ext cx="5975246" cy="8719200"/>
          </a:xfrm>
          <a:prstGeom prst="rect">
            <a:avLst/>
          </a:prstGeom>
        </p:spPr>
      </p:pic>
      <p:sp>
        <p:nvSpPr>
          <p:cNvPr id="29" name="タイトル 28">
            <a:extLst>
              <a:ext uri="{FF2B5EF4-FFF2-40B4-BE49-F238E27FC236}">
                <a16:creationId xmlns:a16="http://schemas.microsoft.com/office/drawing/2014/main" id="{84DD253A-0A6C-3DFD-F18E-3286EC88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8748713"/>
            <a:ext cx="6172200" cy="227012"/>
          </a:xfrm>
        </p:spPr>
        <p:txBody>
          <a:bodyPr/>
          <a:lstStyle/>
          <a:p>
            <a:pPr>
              <a:defRPr/>
            </a:pPr>
            <a:r>
              <a:rPr lang="ja-JP" altLang="ja-JP" kern="1200" dirty="0">
                <a:solidFill>
                  <a:schemeClr val="tx1"/>
                </a:solidFill>
                <a:cs typeface="+mn-cs"/>
              </a:rPr>
              <a:t>建築災害による死亡率の年次的推移</a:t>
            </a:r>
            <a:endParaRPr lang="ja-JP" altLang="en-US" dirty="0"/>
          </a:p>
        </p:txBody>
      </p:sp>
      <p:grpSp>
        <p:nvGrpSpPr>
          <p:cNvPr id="3076" name="図形グループ 26">
            <a:extLst>
              <a:ext uri="{FF2B5EF4-FFF2-40B4-BE49-F238E27FC236}">
                <a16:creationId xmlns:a16="http://schemas.microsoft.com/office/drawing/2014/main" id="{0616D98B-2569-C005-C52C-D698506DEA7E}"/>
              </a:ext>
            </a:extLst>
          </p:cNvPr>
          <p:cNvGrpSpPr>
            <a:grpSpLocks/>
          </p:cNvGrpSpPr>
          <p:nvPr/>
        </p:nvGrpSpPr>
        <p:grpSpPr bwMode="auto">
          <a:xfrm>
            <a:off x="5021263" y="231775"/>
            <a:ext cx="1473200" cy="152400"/>
            <a:chOff x="4622800" y="5334000"/>
            <a:chExt cx="1473200" cy="152400"/>
          </a:xfrm>
        </p:grpSpPr>
        <p:sp>
          <p:nvSpPr>
            <p:cNvPr id="3102" name="Rectangle 793">
              <a:extLst>
                <a:ext uri="{FF2B5EF4-FFF2-40B4-BE49-F238E27FC236}">
                  <a16:creationId xmlns:a16="http://schemas.microsoft.com/office/drawing/2014/main" id="{A7CA11E1-7E0A-FFE6-8F57-ECEBA617D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5334000"/>
              <a:ext cx="6350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死亡率（件</a:t>
              </a:r>
              <a:endParaRPr lang="ja-JP" altLang="en-US" sz="1800">
                <a:ea typeface="ＭＳ ゴシック" panose="020B0609070205080204" pitchFamily="49" charset="-128"/>
              </a:endParaRPr>
            </a:p>
          </p:txBody>
        </p:sp>
        <p:sp>
          <p:nvSpPr>
            <p:cNvPr id="3103" name="Rectangle 794">
              <a:extLst>
                <a:ext uri="{FF2B5EF4-FFF2-40B4-BE49-F238E27FC236}">
                  <a16:creationId xmlns:a16="http://schemas.microsoft.com/office/drawing/2014/main" id="{129797F2-26EE-0C1C-BD8B-5B6548A1D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00" y="5334000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/10</a:t>
              </a:r>
              <a:endParaRPr lang="en-US" altLang="ja-JP" sz="1800">
                <a:ea typeface="ＭＳ ゴシック" panose="020B0609070205080204" pitchFamily="49" charset="-128"/>
              </a:endParaRPr>
            </a:p>
          </p:txBody>
        </p:sp>
        <p:sp>
          <p:nvSpPr>
            <p:cNvPr id="3104" name="Rectangle 795">
              <a:extLst>
                <a:ext uri="{FF2B5EF4-FFF2-40B4-BE49-F238E27FC236}">
                  <a16:creationId xmlns:a16="http://schemas.microsoft.com/office/drawing/2014/main" id="{1797B7D0-79DF-5416-D613-65D81B6D4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000" y="5334000"/>
              <a:ext cx="6350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万人・年）</a:t>
              </a:r>
              <a:endParaRPr lang="ja-JP" altLang="en-US" sz="1800"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077" name="グループ化 2">
            <a:extLst>
              <a:ext uri="{FF2B5EF4-FFF2-40B4-BE49-F238E27FC236}">
                <a16:creationId xmlns:a16="http://schemas.microsoft.com/office/drawing/2014/main" id="{E49BC1F6-064E-165F-C567-7B66DB749DA4}"/>
              </a:ext>
            </a:extLst>
          </p:cNvPr>
          <p:cNvGrpSpPr>
            <a:grpSpLocks/>
          </p:cNvGrpSpPr>
          <p:nvPr/>
        </p:nvGrpSpPr>
        <p:grpSpPr bwMode="auto">
          <a:xfrm>
            <a:off x="1090613" y="706438"/>
            <a:ext cx="2995612" cy="234950"/>
            <a:chOff x="1369491" y="1043608"/>
            <a:chExt cx="2995613" cy="235026"/>
          </a:xfrm>
        </p:grpSpPr>
        <p:sp>
          <p:nvSpPr>
            <p:cNvPr id="3082" name="Text Box 1275">
              <a:extLst>
                <a:ext uri="{FF2B5EF4-FFF2-40B4-BE49-F238E27FC236}">
                  <a16:creationId xmlns:a16="http://schemas.microsoft.com/office/drawing/2014/main" id="{2B93C7E2-3A01-E203-C003-8E0F2383E3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9491" y="1045196"/>
              <a:ext cx="220662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墜落</a:t>
              </a:r>
            </a:p>
          </p:txBody>
        </p:sp>
        <p:sp>
          <p:nvSpPr>
            <p:cNvPr id="3083" name="Line 1276">
              <a:extLst>
                <a:ext uri="{FF2B5EF4-FFF2-40B4-BE49-F238E27FC236}">
                  <a16:creationId xmlns:a16="http://schemas.microsoft.com/office/drawing/2014/main" id="{085D4DAE-26C9-47B6-F5EA-9B7AC2D850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822" y="1151559"/>
              <a:ext cx="110108" cy="12072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84" name="Line 1277">
              <a:extLst>
                <a:ext uri="{FF2B5EF4-FFF2-40B4-BE49-F238E27FC236}">
                  <a16:creationId xmlns:a16="http://schemas.microsoft.com/office/drawing/2014/main" id="{DCF89CB9-37EE-1BC2-730D-2AA515AF32B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136101" y="1114974"/>
              <a:ext cx="106442" cy="19230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85" name="Text Box 1278">
              <a:extLst>
                <a:ext uri="{FF2B5EF4-FFF2-40B4-BE49-F238E27FC236}">
                  <a16:creationId xmlns:a16="http://schemas.microsoft.com/office/drawing/2014/main" id="{38267188-2B3B-C5CE-D9F5-C99EBADDC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028" y="1043608"/>
              <a:ext cx="219075" cy="11112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転落</a:t>
              </a:r>
            </a:p>
          </p:txBody>
        </p:sp>
        <p:sp>
          <p:nvSpPr>
            <p:cNvPr id="3086" name="Text Box 1279">
              <a:extLst>
                <a:ext uri="{FF2B5EF4-FFF2-40B4-BE49-F238E27FC236}">
                  <a16:creationId xmlns:a16="http://schemas.microsoft.com/office/drawing/2014/main" id="{A6B08779-ED55-CCFB-39D3-0147D2BFE9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7803" y="1045196"/>
              <a:ext cx="219075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転倒</a:t>
              </a:r>
            </a:p>
          </p:txBody>
        </p:sp>
        <p:sp>
          <p:nvSpPr>
            <p:cNvPr id="3087" name="Line 1280">
              <a:extLst>
                <a:ext uri="{FF2B5EF4-FFF2-40B4-BE49-F238E27FC236}">
                  <a16:creationId xmlns:a16="http://schemas.microsoft.com/office/drawing/2014/main" id="{EA37A602-9204-0074-D4CC-0E888D1E0D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6005" y="1157907"/>
              <a:ext cx="11335" cy="12072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88" name="Text Box 1281">
              <a:extLst>
                <a:ext uri="{FF2B5EF4-FFF2-40B4-BE49-F238E27FC236}">
                  <a16:creationId xmlns:a16="http://schemas.microsoft.com/office/drawing/2014/main" id="{5D33EA17-9401-2A05-5F53-48457B7E9B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1166" y="1043608"/>
              <a:ext cx="428625" cy="11112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落下物等</a:t>
              </a:r>
            </a:p>
          </p:txBody>
        </p:sp>
        <p:sp>
          <p:nvSpPr>
            <p:cNvPr id="3089" name="Text Box 1282">
              <a:extLst>
                <a:ext uri="{FF2B5EF4-FFF2-40B4-BE49-F238E27FC236}">
                  <a16:creationId xmlns:a16="http://schemas.microsoft.com/office/drawing/2014/main" id="{82AF6E55-2992-A5AE-7CDE-82182731F2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428" y="1045196"/>
              <a:ext cx="219075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感電</a:t>
              </a:r>
            </a:p>
          </p:txBody>
        </p:sp>
        <p:sp>
          <p:nvSpPr>
            <p:cNvPr id="3090" name="Text Box 1283">
              <a:extLst>
                <a:ext uri="{FF2B5EF4-FFF2-40B4-BE49-F238E27FC236}">
                  <a16:creationId xmlns:a16="http://schemas.microsoft.com/office/drawing/2014/main" id="{B24C104C-C483-7C9F-40E3-7546061948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6966" y="1045196"/>
              <a:ext cx="219075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中毒</a:t>
              </a:r>
            </a:p>
          </p:txBody>
        </p:sp>
        <p:sp>
          <p:nvSpPr>
            <p:cNvPr id="3091" name="Text Box 1284">
              <a:extLst>
                <a:ext uri="{FF2B5EF4-FFF2-40B4-BE49-F238E27FC236}">
                  <a16:creationId xmlns:a16="http://schemas.microsoft.com/office/drawing/2014/main" id="{2C58DDFC-9393-32CC-B381-BFD6919E3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6679" y="1045196"/>
              <a:ext cx="219075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溺水</a:t>
              </a:r>
            </a:p>
          </p:txBody>
        </p:sp>
        <p:sp>
          <p:nvSpPr>
            <p:cNvPr id="3092" name="Text Box 1285">
              <a:extLst>
                <a:ext uri="{FF2B5EF4-FFF2-40B4-BE49-F238E27FC236}">
                  <a16:creationId xmlns:a16="http://schemas.microsoft.com/office/drawing/2014/main" id="{A5F4C856-71DD-0C5F-0580-648AC5ACDD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7979" y="1045196"/>
              <a:ext cx="644525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火傷・火災・爆発</a:t>
              </a:r>
            </a:p>
          </p:txBody>
        </p:sp>
        <p:sp>
          <p:nvSpPr>
            <p:cNvPr id="3093" name="Text Box 1286">
              <a:extLst>
                <a:ext uri="{FF2B5EF4-FFF2-40B4-BE49-F238E27FC236}">
                  <a16:creationId xmlns:a16="http://schemas.microsoft.com/office/drawing/2014/main" id="{8F766AD9-BF1F-12E1-6D48-818CF3EB4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4729" y="1045196"/>
              <a:ext cx="220663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天災</a:t>
              </a:r>
            </a:p>
          </p:txBody>
        </p:sp>
        <p:sp>
          <p:nvSpPr>
            <p:cNvPr id="3094" name="Text Box 1287">
              <a:extLst>
                <a:ext uri="{FF2B5EF4-FFF2-40B4-BE49-F238E27FC236}">
                  <a16:creationId xmlns:a16="http://schemas.microsoft.com/office/drawing/2014/main" id="{208AAE31-9187-4025-F69D-7E7B82CCB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4442" y="1045196"/>
              <a:ext cx="220662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雷撃</a:t>
              </a:r>
            </a:p>
          </p:txBody>
        </p:sp>
        <p:sp>
          <p:nvSpPr>
            <p:cNvPr id="3095" name="Line 1288">
              <a:extLst>
                <a:ext uri="{FF2B5EF4-FFF2-40B4-BE49-F238E27FC236}">
                  <a16:creationId xmlns:a16="http://schemas.microsoft.com/office/drawing/2014/main" id="{920717EF-24EE-2173-E2A9-42047DCCF93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789088" y="1033617"/>
              <a:ext cx="101677" cy="35026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96" name="Line 1289">
              <a:extLst>
                <a:ext uri="{FF2B5EF4-FFF2-40B4-BE49-F238E27FC236}">
                  <a16:creationId xmlns:a16="http://schemas.microsoft.com/office/drawing/2014/main" id="{8F079F6B-B453-AEF2-98E1-A93A35E28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5564" y="1157909"/>
              <a:ext cx="83915" cy="1143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97" name="Line 1290">
              <a:extLst>
                <a:ext uri="{FF2B5EF4-FFF2-40B4-BE49-F238E27FC236}">
                  <a16:creationId xmlns:a16="http://schemas.microsoft.com/office/drawing/2014/main" id="{933B0FDF-36A5-C519-D3C4-CCFB21E4AD9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336922" y="971307"/>
              <a:ext cx="106438" cy="47964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98" name="Line 1291">
              <a:extLst>
                <a:ext uri="{FF2B5EF4-FFF2-40B4-BE49-F238E27FC236}">
                  <a16:creationId xmlns:a16="http://schemas.microsoft.com/office/drawing/2014/main" id="{D0837266-3059-2FC6-56CE-9866302D9C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540720" y="929434"/>
              <a:ext cx="106436" cy="56339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99" name="Line 1292">
              <a:extLst>
                <a:ext uri="{FF2B5EF4-FFF2-40B4-BE49-F238E27FC236}">
                  <a16:creationId xmlns:a16="http://schemas.microsoft.com/office/drawing/2014/main" id="{3F497936-E7F9-74C0-1A2C-37CB5236C49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35398" y="1004644"/>
              <a:ext cx="117551" cy="42408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00" name="Line 1293">
              <a:extLst>
                <a:ext uri="{FF2B5EF4-FFF2-40B4-BE49-F238E27FC236}">
                  <a16:creationId xmlns:a16="http://schemas.microsoft.com/office/drawing/2014/main" id="{D4B9C2B8-5D4D-55F4-9C28-87992B7CEAC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325934" y="1031628"/>
              <a:ext cx="108027" cy="36058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3101" name="Line 1294">
              <a:extLst>
                <a:ext uri="{FF2B5EF4-FFF2-40B4-BE49-F238E27FC236}">
                  <a16:creationId xmlns:a16="http://schemas.microsoft.com/office/drawing/2014/main" id="{4297D55A-283F-165D-1BA1-7599A1BDDE5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925613" y="944713"/>
              <a:ext cx="115966" cy="54235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ADC3448-B168-1FA6-26BD-4F715083E63E}"/>
              </a:ext>
            </a:extLst>
          </p:cNvPr>
          <p:cNvGrpSpPr/>
          <p:nvPr/>
        </p:nvGrpSpPr>
        <p:grpSpPr>
          <a:xfrm>
            <a:off x="2959100" y="2337156"/>
            <a:ext cx="1511439" cy="112380"/>
            <a:chOff x="2959100" y="2337156"/>
            <a:chExt cx="1511439" cy="112380"/>
          </a:xfrm>
        </p:grpSpPr>
        <p:sp>
          <p:nvSpPr>
            <p:cNvPr id="4" name="Text Box 1319">
              <a:extLst>
                <a:ext uri="{FF2B5EF4-FFF2-40B4-BE49-F238E27FC236}">
                  <a16:creationId xmlns:a16="http://schemas.microsoft.com/office/drawing/2014/main" id="{D594A96E-6284-5814-5F5A-7FB76A50B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9656" y="2337156"/>
              <a:ext cx="550883" cy="10978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 dirty="0"/>
                <a:t>火災・爆発</a:t>
              </a:r>
            </a:p>
          </p:txBody>
        </p:sp>
        <p:sp>
          <p:nvSpPr>
            <p:cNvPr id="5" name="Line 1320">
              <a:extLst>
                <a:ext uri="{FF2B5EF4-FFF2-40B4-BE49-F238E27FC236}">
                  <a16:creationId xmlns:a16="http://schemas.microsoft.com/office/drawing/2014/main" id="{22733D60-F5E7-32B7-CB9B-9AE87FF11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9030" y="2390774"/>
              <a:ext cx="253365" cy="571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ja-JP" altLang="en-US" dirty="0"/>
            </a:p>
          </p:txBody>
        </p:sp>
        <p:sp>
          <p:nvSpPr>
            <p:cNvPr id="6" name="Text Box 1321">
              <a:extLst>
                <a:ext uri="{FF2B5EF4-FFF2-40B4-BE49-F238E27FC236}">
                  <a16:creationId xmlns:a16="http://schemas.microsoft.com/office/drawing/2014/main" id="{C68171F9-23BF-80CB-B3B2-4C9CFB76E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9100" y="2339752"/>
              <a:ext cx="279267" cy="10978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 dirty="0"/>
                <a:t>火傷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04401AE-ECD7-9DDD-086F-939110043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00" y="196510"/>
            <a:ext cx="6121228" cy="8636400"/>
          </a:xfrm>
          <a:prstGeom prst="rect">
            <a:avLst/>
          </a:prstGeom>
        </p:spPr>
      </p:pic>
      <p:sp>
        <p:nvSpPr>
          <p:cNvPr id="28" name="タイトル 27">
            <a:extLst>
              <a:ext uri="{FF2B5EF4-FFF2-40B4-BE49-F238E27FC236}">
                <a16:creationId xmlns:a16="http://schemas.microsoft.com/office/drawing/2014/main" id="{47D9D47C-57D1-B58D-1A42-170F10AF0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8748713"/>
            <a:ext cx="6172200" cy="227012"/>
          </a:xfrm>
        </p:spPr>
        <p:txBody>
          <a:bodyPr/>
          <a:lstStyle/>
          <a:p>
            <a:pPr>
              <a:defRPr/>
            </a:pPr>
            <a:r>
              <a:rPr lang="ja-JP" altLang="ja-JP" kern="1200" dirty="0">
                <a:solidFill>
                  <a:schemeClr val="tx1"/>
                </a:solidFill>
                <a:cs typeface="+mn-cs"/>
              </a:rPr>
              <a:t>事故・災害による死亡率の年次的推移</a:t>
            </a:r>
            <a:endParaRPr lang="ja-JP" altLang="en-US" dirty="0"/>
          </a:p>
        </p:txBody>
      </p:sp>
      <p:grpSp>
        <p:nvGrpSpPr>
          <p:cNvPr id="4100" name="グループ化 3">
            <a:extLst>
              <a:ext uri="{FF2B5EF4-FFF2-40B4-BE49-F238E27FC236}">
                <a16:creationId xmlns:a16="http://schemas.microsoft.com/office/drawing/2014/main" id="{84DDE3C8-B62A-EDCF-77CE-1DF8436AA14E}"/>
              </a:ext>
            </a:extLst>
          </p:cNvPr>
          <p:cNvGrpSpPr>
            <a:grpSpLocks/>
          </p:cNvGrpSpPr>
          <p:nvPr/>
        </p:nvGrpSpPr>
        <p:grpSpPr bwMode="auto">
          <a:xfrm>
            <a:off x="1339850" y="614363"/>
            <a:ext cx="3313113" cy="315912"/>
            <a:chOff x="1339850" y="614363"/>
            <a:chExt cx="3313113" cy="315912"/>
          </a:xfrm>
        </p:grpSpPr>
        <p:sp>
          <p:nvSpPr>
            <p:cNvPr id="4101" name="Text Box 802">
              <a:extLst>
                <a:ext uri="{FF2B5EF4-FFF2-40B4-BE49-F238E27FC236}">
                  <a16:creationId xmlns:a16="http://schemas.microsoft.com/office/drawing/2014/main" id="{F11397AD-3083-7D49-DB2D-1AC5CBA67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9850" y="725490"/>
              <a:ext cx="326066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自動車</a:t>
              </a:r>
            </a:p>
          </p:txBody>
        </p:sp>
        <p:sp>
          <p:nvSpPr>
            <p:cNvPr id="4102" name="Text Box 803">
              <a:extLst>
                <a:ext uri="{FF2B5EF4-FFF2-40B4-BE49-F238E27FC236}">
                  <a16:creationId xmlns:a16="http://schemas.microsoft.com/office/drawing/2014/main" id="{7ABB3174-E60F-3ACB-B8DD-2507C17AE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3039" y="614365"/>
              <a:ext cx="490001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交通災害</a:t>
              </a:r>
            </a:p>
          </p:txBody>
        </p:sp>
        <p:sp>
          <p:nvSpPr>
            <p:cNvPr id="4103" name="Text Box 804">
              <a:extLst>
                <a:ext uri="{FF2B5EF4-FFF2-40B4-BE49-F238E27FC236}">
                  <a16:creationId xmlns:a16="http://schemas.microsoft.com/office/drawing/2014/main" id="{C69D3722-70C4-16D8-0E7A-97792748D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5249" y="725490"/>
              <a:ext cx="326066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その他</a:t>
              </a:r>
            </a:p>
          </p:txBody>
        </p:sp>
        <p:sp>
          <p:nvSpPr>
            <p:cNvPr id="4104" name="Text Box 805">
              <a:extLst>
                <a:ext uri="{FF2B5EF4-FFF2-40B4-BE49-F238E27FC236}">
                  <a16:creationId xmlns:a16="http://schemas.microsoft.com/office/drawing/2014/main" id="{86DC9465-A0F0-51D6-F9DF-D814F6E05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0740" y="614365"/>
              <a:ext cx="490001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労働災害</a:t>
              </a:r>
            </a:p>
          </p:txBody>
        </p:sp>
        <p:sp>
          <p:nvSpPr>
            <p:cNvPr id="4105" name="Text Box 806">
              <a:extLst>
                <a:ext uri="{FF2B5EF4-FFF2-40B4-BE49-F238E27FC236}">
                  <a16:creationId xmlns:a16="http://schemas.microsoft.com/office/drawing/2014/main" id="{CC1ACEBD-9082-05CD-E276-4C07EEEC34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6891" y="725490"/>
              <a:ext cx="326066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家庭</a:t>
              </a:r>
            </a:p>
          </p:txBody>
        </p:sp>
        <p:sp>
          <p:nvSpPr>
            <p:cNvPr id="4106" name="Text Box 807">
              <a:extLst>
                <a:ext uri="{FF2B5EF4-FFF2-40B4-BE49-F238E27FC236}">
                  <a16:creationId xmlns:a16="http://schemas.microsoft.com/office/drawing/2014/main" id="{1CF37F1C-4D48-335C-E5EA-7ABEA22B58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7959" y="614365"/>
              <a:ext cx="490001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建築災害</a:t>
              </a:r>
            </a:p>
          </p:txBody>
        </p:sp>
        <p:sp>
          <p:nvSpPr>
            <p:cNvPr id="4107" name="Text Box 808">
              <a:extLst>
                <a:ext uri="{FF2B5EF4-FFF2-40B4-BE49-F238E27FC236}">
                  <a16:creationId xmlns:a16="http://schemas.microsoft.com/office/drawing/2014/main" id="{798CA137-112A-8053-670B-894631D5ED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2961" y="725490"/>
              <a:ext cx="326066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その他</a:t>
              </a:r>
            </a:p>
          </p:txBody>
        </p:sp>
        <p:sp>
          <p:nvSpPr>
            <p:cNvPr id="4108" name="Text Box 809">
              <a:extLst>
                <a:ext uri="{FF2B5EF4-FFF2-40B4-BE49-F238E27FC236}">
                  <a16:creationId xmlns:a16="http://schemas.microsoft.com/office/drawing/2014/main" id="{F1EF2260-6380-2C1E-DCD3-0406752AD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895" y="614363"/>
              <a:ext cx="816068" cy="10953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その他事故・災害</a:t>
              </a:r>
            </a:p>
          </p:txBody>
        </p:sp>
        <p:sp>
          <p:nvSpPr>
            <p:cNvPr id="4109" name="Line 810">
              <a:extLst>
                <a:ext uri="{FF2B5EF4-FFF2-40B4-BE49-F238E27FC236}">
                  <a16:creationId xmlns:a16="http://schemas.microsoft.com/office/drawing/2014/main" id="{D421DC8B-6F08-88B2-A5B3-BA32286305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7067" y="833438"/>
              <a:ext cx="0" cy="968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4110" name="Line 811">
              <a:extLst>
                <a:ext uri="{FF2B5EF4-FFF2-40B4-BE49-F238E27FC236}">
                  <a16:creationId xmlns:a16="http://schemas.microsoft.com/office/drawing/2014/main" id="{4BABCF63-8DBE-6A57-94C1-E4808F95B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2466" y="833438"/>
              <a:ext cx="0" cy="968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4111" name="Line 812">
              <a:extLst>
                <a:ext uri="{FF2B5EF4-FFF2-40B4-BE49-F238E27FC236}">
                  <a16:creationId xmlns:a16="http://schemas.microsoft.com/office/drawing/2014/main" id="{08369303-B3B5-31EF-559B-EC78EE4E3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6992" y="833438"/>
              <a:ext cx="0" cy="968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4112" name="Line 813">
              <a:extLst>
                <a:ext uri="{FF2B5EF4-FFF2-40B4-BE49-F238E27FC236}">
                  <a16:creationId xmlns:a16="http://schemas.microsoft.com/office/drawing/2014/main" id="{6094F7E1-AA0B-B9E4-5640-7800253C09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9014" y="725488"/>
              <a:ext cx="0" cy="20478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4113" name="Line 814">
              <a:extLst>
                <a:ext uri="{FF2B5EF4-FFF2-40B4-BE49-F238E27FC236}">
                  <a16:creationId xmlns:a16="http://schemas.microsoft.com/office/drawing/2014/main" id="{91189C41-19A1-6BF2-27E2-B887BFAC3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9026" y="833438"/>
              <a:ext cx="0" cy="968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4114" name="Line 815">
              <a:extLst>
                <a:ext uri="{FF2B5EF4-FFF2-40B4-BE49-F238E27FC236}">
                  <a16:creationId xmlns:a16="http://schemas.microsoft.com/office/drawing/2014/main" id="{B7535C62-B75B-21CB-6173-F106A402C2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292" y="725486"/>
              <a:ext cx="0" cy="20478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79D20C1-312D-219E-4655-6FCF2B178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0" y="198000"/>
            <a:ext cx="5975246" cy="8719200"/>
          </a:xfrm>
          <a:prstGeom prst="rect">
            <a:avLst/>
          </a:prstGeom>
        </p:spPr>
      </p:pic>
      <p:sp>
        <p:nvSpPr>
          <p:cNvPr id="29" name="タイトル 28">
            <a:extLst>
              <a:ext uri="{FF2B5EF4-FFF2-40B4-BE49-F238E27FC236}">
                <a16:creationId xmlns:a16="http://schemas.microsoft.com/office/drawing/2014/main" id="{15E29B70-2677-636D-AE87-FDE1AD492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8748713"/>
            <a:ext cx="6172200" cy="227012"/>
          </a:xfrm>
        </p:spPr>
        <p:txBody>
          <a:bodyPr/>
          <a:lstStyle/>
          <a:p>
            <a:pPr>
              <a:defRPr/>
            </a:pPr>
            <a:r>
              <a:rPr lang="ja-JP" altLang="ja-JP" kern="1200" dirty="0">
                <a:solidFill>
                  <a:schemeClr val="tx1"/>
                </a:solidFill>
                <a:cs typeface="ＭＳ Ｐゴシック"/>
              </a:rPr>
              <a:t>建築災害による死亡率の年次的推移</a:t>
            </a:r>
            <a:endParaRPr lang="ja-JP" altLang="en-US" dirty="0"/>
          </a:p>
        </p:txBody>
      </p:sp>
      <p:grpSp>
        <p:nvGrpSpPr>
          <p:cNvPr id="5124" name="グループ化 2">
            <a:extLst>
              <a:ext uri="{FF2B5EF4-FFF2-40B4-BE49-F238E27FC236}">
                <a16:creationId xmlns:a16="http://schemas.microsoft.com/office/drawing/2014/main" id="{9D2215D8-B432-7C3F-E148-4B7A11E794B1}"/>
              </a:ext>
            </a:extLst>
          </p:cNvPr>
          <p:cNvGrpSpPr>
            <a:grpSpLocks/>
          </p:cNvGrpSpPr>
          <p:nvPr/>
        </p:nvGrpSpPr>
        <p:grpSpPr bwMode="auto">
          <a:xfrm>
            <a:off x="1090613" y="706438"/>
            <a:ext cx="2995612" cy="234950"/>
            <a:chOff x="1369491" y="1043608"/>
            <a:chExt cx="2995613" cy="235026"/>
          </a:xfrm>
        </p:grpSpPr>
        <p:sp>
          <p:nvSpPr>
            <p:cNvPr id="5133" name="Text Box 1275">
              <a:extLst>
                <a:ext uri="{FF2B5EF4-FFF2-40B4-BE49-F238E27FC236}">
                  <a16:creationId xmlns:a16="http://schemas.microsoft.com/office/drawing/2014/main" id="{FD1E377A-11BF-B4DD-CBBF-7683B0F32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9491" y="1045196"/>
              <a:ext cx="220662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墜落</a:t>
              </a:r>
            </a:p>
          </p:txBody>
        </p:sp>
        <p:sp>
          <p:nvSpPr>
            <p:cNvPr id="5134" name="Line 1276">
              <a:extLst>
                <a:ext uri="{FF2B5EF4-FFF2-40B4-BE49-F238E27FC236}">
                  <a16:creationId xmlns:a16="http://schemas.microsoft.com/office/drawing/2014/main" id="{60043DFF-17E6-EE94-7834-56B8578D92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822" y="1151559"/>
              <a:ext cx="110108" cy="12072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5135" name="Line 1277">
              <a:extLst>
                <a:ext uri="{FF2B5EF4-FFF2-40B4-BE49-F238E27FC236}">
                  <a16:creationId xmlns:a16="http://schemas.microsoft.com/office/drawing/2014/main" id="{12C1EEA3-E07E-341B-9F78-150125255F3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136101" y="1114974"/>
              <a:ext cx="106442" cy="19230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5136" name="Text Box 1278">
              <a:extLst>
                <a:ext uri="{FF2B5EF4-FFF2-40B4-BE49-F238E27FC236}">
                  <a16:creationId xmlns:a16="http://schemas.microsoft.com/office/drawing/2014/main" id="{4365B9FB-346D-FDC5-34B8-A6DB2DD381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028" y="1043608"/>
              <a:ext cx="219075" cy="11112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転落</a:t>
              </a:r>
            </a:p>
          </p:txBody>
        </p:sp>
        <p:sp>
          <p:nvSpPr>
            <p:cNvPr id="5137" name="Text Box 1279">
              <a:extLst>
                <a:ext uri="{FF2B5EF4-FFF2-40B4-BE49-F238E27FC236}">
                  <a16:creationId xmlns:a16="http://schemas.microsoft.com/office/drawing/2014/main" id="{E0CBD1FE-E76B-0285-9D19-6B3FD88C0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7803" y="1045196"/>
              <a:ext cx="219075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転倒</a:t>
              </a:r>
            </a:p>
          </p:txBody>
        </p:sp>
        <p:sp>
          <p:nvSpPr>
            <p:cNvPr id="5138" name="Line 1280">
              <a:extLst>
                <a:ext uri="{FF2B5EF4-FFF2-40B4-BE49-F238E27FC236}">
                  <a16:creationId xmlns:a16="http://schemas.microsoft.com/office/drawing/2014/main" id="{02B5A571-264F-9DF2-7D40-B9FEF0D66B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6005" y="1157907"/>
              <a:ext cx="11335" cy="12072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5139" name="Text Box 1281">
              <a:extLst>
                <a:ext uri="{FF2B5EF4-FFF2-40B4-BE49-F238E27FC236}">
                  <a16:creationId xmlns:a16="http://schemas.microsoft.com/office/drawing/2014/main" id="{63A0EF3C-2698-8880-BC6C-6EED43594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1166" y="1043608"/>
              <a:ext cx="428625" cy="11112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落下物等</a:t>
              </a:r>
            </a:p>
          </p:txBody>
        </p:sp>
        <p:sp>
          <p:nvSpPr>
            <p:cNvPr id="5140" name="Text Box 1282">
              <a:extLst>
                <a:ext uri="{FF2B5EF4-FFF2-40B4-BE49-F238E27FC236}">
                  <a16:creationId xmlns:a16="http://schemas.microsoft.com/office/drawing/2014/main" id="{11CAD1BC-8436-4908-065E-83A46980F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428" y="1045196"/>
              <a:ext cx="219075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感電</a:t>
              </a:r>
            </a:p>
          </p:txBody>
        </p:sp>
        <p:sp>
          <p:nvSpPr>
            <p:cNvPr id="5141" name="Text Box 1283">
              <a:extLst>
                <a:ext uri="{FF2B5EF4-FFF2-40B4-BE49-F238E27FC236}">
                  <a16:creationId xmlns:a16="http://schemas.microsoft.com/office/drawing/2014/main" id="{00346A55-F668-EFE3-78F7-F8CE6A63B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6966" y="1045196"/>
              <a:ext cx="219075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中毒</a:t>
              </a:r>
            </a:p>
          </p:txBody>
        </p:sp>
        <p:sp>
          <p:nvSpPr>
            <p:cNvPr id="5142" name="Text Box 1284">
              <a:extLst>
                <a:ext uri="{FF2B5EF4-FFF2-40B4-BE49-F238E27FC236}">
                  <a16:creationId xmlns:a16="http://schemas.microsoft.com/office/drawing/2014/main" id="{200ADDBF-D294-0E3C-59AF-5D9CA2506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6679" y="1045196"/>
              <a:ext cx="219075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溺水</a:t>
              </a:r>
            </a:p>
          </p:txBody>
        </p:sp>
        <p:sp>
          <p:nvSpPr>
            <p:cNvPr id="5143" name="Text Box 1285">
              <a:extLst>
                <a:ext uri="{FF2B5EF4-FFF2-40B4-BE49-F238E27FC236}">
                  <a16:creationId xmlns:a16="http://schemas.microsoft.com/office/drawing/2014/main" id="{2556A6A2-9204-9928-4E1C-37E5EADE7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7979" y="1045196"/>
              <a:ext cx="644525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火傷・火災・爆発</a:t>
              </a:r>
            </a:p>
          </p:txBody>
        </p:sp>
        <p:sp>
          <p:nvSpPr>
            <p:cNvPr id="5144" name="Text Box 1286">
              <a:extLst>
                <a:ext uri="{FF2B5EF4-FFF2-40B4-BE49-F238E27FC236}">
                  <a16:creationId xmlns:a16="http://schemas.microsoft.com/office/drawing/2014/main" id="{92965D4C-00A9-BBD6-6B73-F122A9148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4729" y="1045196"/>
              <a:ext cx="220663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天災</a:t>
              </a:r>
            </a:p>
          </p:txBody>
        </p:sp>
        <p:sp>
          <p:nvSpPr>
            <p:cNvPr id="5145" name="Text Box 1287">
              <a:extLst>
                <a:ext uri="{FF2B5EF4-FFF2-40B4-BE49-F238E27FC236}">
                  <a16:creationId xmlns:a16="http://schemas.microsoft.com/office/drawing/2014/main" id="{61660C6A-A445-74B2-352C-510E9012A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4442" y="1045196"/>
              <a:ext cx="220662" cy="10953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/>
                <a:t>雷撃</a:t>
              </a:r>
            </a:p>
          </p:txBody>
        </p:sp>
        <p:sp>
          <p:nvSpPr>
            <p:cNvPr id="5146" name="Line 1288">
              <a:extLst>
                <a:ext uri="{FF2B5EF4-FFF2-40B4-BE49-F238E27FC236}">
                  <a16:creationId xmlns:a16="http://schemas.microsoft.com/office/drawing/2014/main" id="{189FF53C-53BA-1BB8-3E0D-CC83678A772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789088" y="1033617"/>
              <a:ext cx="101677" cy="35026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5147" name="Line 1289">
              <a:extLst>
                <a:ext uri="{FF2B5EF4-FFF2-40B4-BE49-F238E27FC236}">
                  <a16:creationId xmlns:a16="http://schemas.microsoft.com/office/drawing/2014/main" id="{F6C6BF0B-A30C-1E47-1EF2-509317958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5564" y="1157909"/>
              <a:ext cx="83915" cy="1143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5148" name="Line 1290">
              <a:extLst>
                <a:ext uri="{FF2B5EF4-FFF2-40B4-BE49-F238E27FC236}">
                  <a16:creationId xmlns:a16="http://schemas.microsoft.com/office/drawing/2014/main" id="{CF3C3912-8CD5-CCF0-8DE8-394D9707F05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336922" y="971307"/>
              <a:ext cx="106438" cy="47964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5149" name="Line 1291">
              <a:extLst>
                <a:ext uri="{FF2B5EF4-FFF2-40B4-BE49-F238E27FC236}">
                  <a16:creationId xmlns:a16="http://schemas.microsoft.com/office/drawing/2014/main" id="{CD5542FB-EAE8-5AE2-DFA9-F61C08F6794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540720" y="929434"/>
              <a:ext cx="106436" cy="56339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5150" name="Line 1292">
              <a:extLst>
                <a:ext uri="{FF2B5EF4-FFF2-40B4-BE49-F238E27FC236}">
                  <a16:creationId xmlns:a16="http://schemas.microsoft.com/office/drawing/2014/main" id="{2AEA62A8-786F-F666-B42F-799E82A3F87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35398" y="1004644"/>
              <a:ext cx="117551" cy="42408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5151" name="Line 1293">
              <a:extLst>
                <a:ext uri="{FF2B5EF4-FFF2-40B4-BE49-F238E27FC236}">
                  <a16:creationId xmlns:a16="http://schemas.microsoft.com/office/drawing/2014/main" id="{651CBBF2-87ED-7136-4897-BD65E94A5E3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325934" y="1031628"/>
              <a:ext cx="108027" cy="36058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  <p:sp>
          <p:nvSpPr>
            <p:cNvPr id="5152" name="Line 1294">
              <a:extLst>
                <a:ext uri="{FF2B5EF4-FFF2-40B4-BE49-F238E27FC236}">
                  <a16:creationId xmlns:a16="http://schemas.microsoft.com/office/drawing/2014/main" id="{DC034F38-694B-216E-A130-1F7E5252C72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925613" y="944713"/>
              <a:ext cx="115966" cy="54235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1308D7B-C50D-8D04-AF07-245EF771A444}"/>
              </a:ext>
            </a:extLst>
          </p:cNvPr>
          <p:cNvGrpSpPr/>
          <p:nvPr/>
        </p:nvGrpSpPr>
        <p:grpSpPr>
          <a:xfrm>
            <a:off x="2959100" y="2337156"/>
            <a:ext cx="1511439" cy="112380"/>
            <a:chOff x="2959100" y="2337156"/>
            <a:chExt cx="1511439" cy="112380"/>
          </a:xfrm>
        </p:grpSpPr>
        <p:sp>
          <p:nvSpPr>
            <p:cNvPr id="5130" name="Text Box 1319">
              <a:extLst>
                <a:ext uri="{FF2B5EF4-FFF2-40B4-BE49-F238E27FC236}">
                  <a16:creationId xmlns:a16="http://schemas.microsoft.com/office/drawing/2014/main" id="{1A1E4BD1-0276-28DC-3AD7-364AB54E61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9656" y="2337156"/>
              <a:ext cx="550883" cy="10978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 dirty="0"/>
                <a:t>火災・爆発</a:t>
              </a:r>
            </a:p>
          </p:txBody>
        </p:sp>
        <p:sp>
          <p:nvSpPr>
            <p:cNvPr id="5131" name="Line 1320">
              <a:extLst>
                <a:ext uri="{FF2B5EF4-FFF2-40B4-BE49-F238E27FC236}">
                  <a16:creationId xmlns:a16="http://schemas.microsoft.com/office/drawing/2014/main" id="{1902F7C9-7CCB-8A02-A903-2413CCE2D6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9030" y="2390774"/>
              <a:ext cx="253365" cy="571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ja-JP" altLang="en-US" dirty="0"/>
            </a:p>
          </p:txBody>
        </p:sp>
        <p:sp>
          <p:nvSpPr>
            <p:cNvPr id="5132" name="Text Box 1321">
              <a:extLst>
                <a:ext uri="{FF2B5EF4-FFF2-40B4-BE49-F238E27FC236}">
                  <a16:creationId xmlns:a16="http://schemas.microsoft.com/office/drawing/2014/main" id="{28F659A3-F5FD-2EF0-6248-A30B41147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9100" y="2339752"/>
              <a:ext cx="279267" cy="10978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 defTabSz="127952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1279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1279525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1279525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1279525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700" dirty="0"/>
                <a:t>火傷</a:t>
              </a:r>
            </a:p>
          </p:txBody>
        </p:sp>
      </p:grpSp>
      <p:grpSp>
        <p:nvGrpSpPr>
          <p:cNvPr id="5126" name="図形グループ 26">
            <a:extLst>
              <a:ext uri="{FF2B5EF4-FFF2-40B4-BE49-F238E27FC236}">
                <a16:creationId xmlns:a16="http://schemas.microsoft.com/office/drawing/2014/main" id="{97E4B82D-C024-5F56-1DD0-E401A2D569C4}"/>
              </a:ext>
            </a:extLst>
          </p:cNvPr>
          <p:cNvGrpSpPr>
            <a:grpSpLocks/>
          </p:cNvGrpSpPr>
          <p:nvPr/>
        </p:nvGrpSpPr>
        <p:grpSpPr bwMode="auto">
          <a:xfrm>
            <a:off x="5021263" y="231775"/>
            <a:ext cx="1473200" cy="152400"/>
            <a:chOff x="4622800" y="5334000"/>
            <a:chExt cx="1473200" cy="152400"/>
          </a:xfrm>
        </p:grpSpPr>
        <p:sp>
          <p:nvSpPr>
            <p:cNvPr id="5127" name="Rectangle 793">
              <a:extLst>
                <a:ext uri="{FF2B5EF4-FFF2-40B4-BE49-F238E27FC236}">
                  <a16:creationId xmlns:a16="http://schemas.microsoft.com/office/drawing/2014/main" id="{9C5C29C2-F2E6-F6C0-EB73-1A1E32384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5334000"/>
              <a:ext cx="6350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死亡率（件</a:t>
              </a:r>
              <a:endParaRPr lang="ja-JP" altLang="en-US" sz="1800">
                <a:ea typeface="ＭＳ ゴシック" panose="020B0609070205080204" pitchFamily="49" charset="-128"/>
              </a:endParaRPr>
            </a:p>
          </p:txBody>
        </p:sp>
        <p:sp>
          <p:nvSpPr>
            <p:cNvPr id="5128" name="Rectangle 794">
              <a:extLst>
                <a:ext uri="{FF2B5EF4-FFF2-40B4-BE49-F238E27FC236}">
                  <a16:creationId xmlns:a16="http://schemas.microsoft.com/office/drawing/2014/main" id="{91CDF100-3F9C-B1BF-5725-6CCE13C29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00" y="5334000"/>
              <a:ext cx="190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/10</a:t>
              </a:r>
              <a:endParaRPr lang="en-US" altLang="ja-JP" sz="1800">
                <a:ea typeface="ＭＳ ゴシック" panose="020B0609070205080204" pitchFamily="49" charset="-128"/>
              </a:endParaRPr>
            </a:p>
          </p:txBody>
        </p:sp>
        <p:sp>
          <p:nvSpPr>
            <p:cNvPr id="5129" name="Rectangle 795">
              <a:extLst>
                <a:ext uri="{FF2B5EF4-FFF2-40B4-BE49-F238E27FC236}">
                  <a16:creationId xmlns:a16="http://schemas.microsoft.com/office/drawing/2014/main" id="{6299D642-735F-2931-1C23-D06F21BE1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1000" y="5334000"/>
              <a:ext cx="6350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0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万人・年）</a:t>
              </a:r>
              <a:endParaRPr lang="ja-JP" altLang="en-US" sz="1800">
                <a:ea typeface="ＭＳ ゴシック" panose="020B0609070205080204" pitchFamily="49" charset="-128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120</Words>
  <PresentationFormat>画面に合わせる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ＭＳ ゴシック</vt:lpstr>
      <vt:lpstr>Arial</vt:lpstr>
      <vt:lpstr>標準デザイン</vt:lpstr>
      <vt:lpstr>事故・災害による死亡率の年次的推移</vt:lpstr>
      <vt:lpstr>建築災害による死亡率の年次的推移</vt:lpstr>
      <vt:lpstr>事故・災害による死亡率の年次的推移</vt:lpstr>
      <vt:lpstr>建築災害による死亡率の年次的推移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2013-07-20T02:58:46Z</dcterms:created>
  <dcterms:modified xsi:type="dcterms:W3CDTF">2024-02-06T07:41:42Z</dcterms:modified>
</cp:coreProperties>
</file>